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17"/>
  </p:notesMasterIdLst>
  <p:handoutMasterIdLst>
    <p:handoutMasterId r:id="rId18"/>
  </p:handoutMasterIdLst>
  <p:sldIdLst>
    <p:sldId id="257" r:id="rId3"/>
    <p:sldId id="367" r:id="rId4"/>
    <p:sldId id="374" r:id="rId5"/>
    <p:sldId id="339" r:id="rId6"/>
    <p:sldId id="384" r:id="rId7"/>
    <p:sldId id="378" r:id="rId8"/>
    <p:sldId id="379" r:id="rId9"/>
    <p:sldId id="380" r:id="rId10"/>
    <p:sldId id="381" r:id="rId11"/>
    <p:sldId id="382" r:id="rId12"/>
    <p:sldId id="383" r:id="rId13"/>
    <p:sldId id="375" r:id="rId14"/>
    <p:sldId id="385" r:id="rId15"/>
    <p:sldId id="273" r:id="rId16"/>
  </p:sldIdLst>
  <p:sldSz cx="9144000" cy="6858000" type="screen4x3"/>
  <p:notesSz cx="6797675" cy="9928225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9900"/>
    <a:srgbClr val="000066"/>
    <a:srgbClr val="E0AA12"/>
    <a:srgbClr val="DDDDDD"/>
    <a:srgbClr val="FF7C80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87792" autoAdjust="0"/>
  </p:normalViewPr>
  <p:slideViewPr>
    <p:cSldViewPr>
      <p:cViewPr varScale="1">
        <p:scale>
          <a:sx n="73" d="100"/>
          <a:sy n="73" d="100"/>
        </p:scale>
        <p:origin x="13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1644" y="-15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6AA0626-25F7-49FB-87C9-A958D6D0C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812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B7B2819F-40EE-412C-A982-0DC8A0659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722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446DD-DD58-44EE-854C-6D47DBADE2C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2821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91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300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0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9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D3B04-72DD-4394-B2D0-E12F155EB04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90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6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8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aseline="0" dirty="0" smtClean="0">
              <a:solidFill>
                <a:srgbClr val="000066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dirty="0" smtClean="0">
              <a:solidFill>
                <a:srgbClr val="002060"/>
              </a:solidFill>
              <a:effectLst/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2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r>
              <a:rPr lang="en-US" altLang="en-US" baseline="0" dirty="0" smtClean="0">
                <a:solidFill>
                  <a:srgbClr val="000066"/>
                </a:solidFill>
              </a:rPr>
              <a:t>  </a:t>
            </a: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5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2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9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9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r-Latn-CS" altLang="en-US" noProof="0" smtClean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A6A1D83-7FA7-435E-8FF7-B0CBCC7F1C7E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C12F83-29A1-48EA-8006-215693183C0F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0AAFE-E524-46B7-8197-C35E20FC2713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B20A7-CC6B-43AC-9D5D-347D0C8D39C6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14896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0D7FF-0F4E-4C22-B650-41C3CE3214F7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7F150-EEB7-4411-94DF-D00000F17AEA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57904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31F0C3-26FD-4684-B53B-27ABB6E4FB30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BF1C077-ED9E-42FF-925F-97128150AC9D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92391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10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41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69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25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27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3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7FB10-E691-4F4C-9787-BCC41A43DEB9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A9AC-8C55-449D-AB76-623A89D85C61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447632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0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52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24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D7EC9-FC49-4872-938E-47C45F597D7F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4084D-46F5-44DB-BFCE-E3352CBCBFAA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49504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F8FF67-4A20-4D9D-ADF7-CDF3170C6EBF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B28AA-02D1-44B5-961A-0329B571172A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16088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F187B-8D94-491E-B903-BBD21BE62B2F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62549-C190-4F09-9AAD-17F4AC570846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99392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9EC27-CBC7-4047-ABA4-3285CA0906A7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FE1E3-9195-4DC8-AD35-8678D2E7154E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3485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8D5DC-E872-4E94-8B0E-2D95209E9028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058DC-A19C-4803-8C52-A6653DDC9AF3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66145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277DC-4FFF-49E5-8A38-1E5CDE9710E8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A7E22-1ACF-4045-A6D2-2C01E6864EC6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02003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6E011-F679-4D5E-BC5C-5FA481D3CFBA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09122-6450-4879-B839-62DC47A10C94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34180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1F6ABA9-1B8D-4FA9-BCEE-71810302B8AD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5B1BDE2-0681-4072-BE87-B0648EEA036B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6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etar.maksimovic@aers.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aers.r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2332" y="6221005"/>
            <a:ext cx="2133600" cy="457200"/>
          </a:xfrm>
        </p:spPr>
        <p:txBody>
          <a:bodyPr/>
          <a:lstStyle/>
          <a:p>
            <a:fld id="{EF706C6C-F87F-4BD0-96A2-4745786373B4}" type="slidenum">
              <a:rPr lang="sr-Latn-CS" altLang="en-US"/>
              <a:pPr/>
              <a:t>1</a:t>
            </a:fld>
            <a:endParaRPr lang="sr-Latn-CS" alt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844824"/>
            <a:ext cx="8928992" cy="2592288"/>
          </a:xfrm>
          <a:noFill/>
        </p:spPr>
        <p:txBody>
          <a:bodyPr lIns="0" rIns="0"/>
          <a:lstStyle/>
          <a:p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/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/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GRI </a:t>
            </a:r>
            <a:r>
              <a:rPr lang="en-US" altLang="en-US" sz="3600" b="1" dirty="0">
                <a:solidFill>
                  <a:srgbClr val="000066"/>
                </a:solidFill>
                <a:effectLst/>
              </a:rPr>
              <a:t>SSE </a:t>
            </a: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/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Working </a:t>
            </a:r>
            <a:r>
              <a:rPr lang="en-US" altLang="en-US" sz="3600" b="1" dirty="0">
                <a:solidFill>
                  <a:srgbClr val="000066"/>
                </a:solidFill>
                <a:effectLst/>
              </a:rPr>
              <a:t>plan 2019 </a:t>
            </a:r>
            <a:r>
              <a:rPr lang="sr-Latn-RS" altLang="en-US" sz="3600" b="1" dirty="0" smtClean="0">
                <a:solidFill>
                  <a:srgbClr val="000066"/>
                </a:solidFill>
                <a:effectLst/>
              </a:rPr>
              <a:t>-</a:t>
            </a: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 2020</a:t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 </a:t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EU Network Code </a:t>
            </a:r>
            <a:r>
              <a:rPr lang="sr-Latn-RS" altLang="en-US" sz="3600" b="1" dirty="0" smtClean="0">
                <a:solidFill>
                  <a:srgbClr val="000066"/>
                </a:solidFill>
                <a:effectLst/>
              </a:rPr>
              <a:t>implementation </a:t>
            </a: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on IPs between EU and </a:t>
            </a:r>
            <a:r>
              <a:rPr lang="en-US" altLang="en-US" sz="3600" b="1" dirty="0" err="1" smtClean="0">
                <a:solidFill>
                  <a:srgbClr val="000066"/>
                </a:solidFill>
                <a:effectLst/>
              </a:rPr>
              <a:t>EnC</a:t>
            </a: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 TSOs</a:t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/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endParaRPr lang="sr-Latn-CS" altLang="en-US" sz="3600" b="1" dirty="0">
              <a:solidFill>
                <a:srgbClr val="000066"/>
              </a:solidFill>
              <a:effectLst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 smtClean="0">
                <a:solidFill>
                  <a:srgbClr val="FF0000"/>
                </a:solidFill>
                <a:effectLst/>
              </a:rPr>
              <a:t>27</a:t>
            </a:r>
            <a:r>
              <a:rPr lang="en-US" altLang="en-US" sz="1400" baseline="30000" dirty="0" smtClean="0">
                <a:solidFill>
                  <a:srgbClr val="FF0000"/>
                </a:solidFill>
                <a:effectLst/>
              </a:rPr>
              <a:t>th</a:t>
            </a:r>
            <a:r>
              <a:rPr lang="en-US" altLang="en-US" sz="1400" dirty="0" smtClean="0">
                <a:solidFill>
                  <a:srgbClr val="FF0000"/>
                </a:solidFill>
                <a:effectLst/>
              </a:rPr>
              <a:t>  </a:t>
            </a:r>
            <a:r>
              <a:rPr lang="en-US" altLang="en-US" sz="1400" dirty="0">
                <a:solidFill>
                  <a:srgbClr val="FF0000"/>
                </a:solidFill>
                <a:effectLst/>
              </a:rPr>
              <a:t>Stakeholders meeting</a:t>
            </a:r>
          </a:p>
          <a:p>
            <a:r>
              <a:rPr lang="en-US" altLang="en-US" sz="1400" dirty="0" smtClean="0">
                <a:solidFill>
                  <a:srgbClr val="FF0000"/>
                </a:solidFill>
                <a:effectLst/>
              </a:rPr>
              <a:t>GAS REGIONAL INITIATIVE </a:t>
            </a:r>
            <a:r>
              <a:rPr lang="sr-Latn-RS" altLang="en-US" sz="1400" dirty="0" smtClean="0">
                <a:solidFill>
                  <a:srgbClr val="FF0000"/>
                </a:solidFill>
                <a:effectLst/>
              </a:rPr>
              <a:t>–</a:t>
            </a:r>
            <a:r>
              <a:rPr lang="en-US" altLang="en-US" sz="1400" dirty="0" smtClean="0">
                <a:solidFill>
                  <a:srgbClr val="FF0000"/>
                </a:solidFill>
                <a:effectLst/>
              </a:rPr>
              <a:t> SOUTH </a:t>
            </a:r>
            <a:r>
              <a:rPr lang="en-US" altLang="en-US" sz="1400" dirty="0" err="1" smtClean="0">
                <a:solidFill>
                  <a:srgbClr val="FF0000"/>
                </a:solidFill>
                <a:effectLst/>
              </a:rPr>
              <a:t>SOUTH</a:t>
            </a:r>
            <a:r>
              <a:rPr lang="sr-Latn-RS" altLang="en-US" sz="1400" dirty="0">
                <a:solidFill>
                  <a:srgbClr val="FF0000"/>
                </a:solidFill>
                <a:effectLst/>
              </a:rPr>
              <a:t> </a:t>
            </a:r>
            <a:r>
              <a:rPr lang="sr-Latn-RS" altLang="en-US" sz="1400" dirty="0" smtClean="0">
                <a:solidFill>
                  <a:srgbClr val="FF0000"/>
                </a:solidFill>
                <a:effectLst/>
              </a:rPr>
              <a:t>–</a:t>
            </a:r>
            <a:r>
              <a:rPr lang="en-US" altLang="en-US" sz="1400" dirty="0" smtClean="0">
                <a:solidFill>
                  <a:srgbClr val="FF0000"/>
                </a:solidFill>
                <a:effectLst/>
              </a:rPr>
              <a:t>EAST</a:t>
            </a:r>
          </a:p>
          <a:p>
            <a:r>
              <a:rPr lang="en-US" altLang="en-US" sz="1400" dirty="0" smtClean="0">
                <a:solidFill>
                  <a:srgbClr val="FF0000"/>
                </a:solidFill>
                <a:effectLst/>
              </a:rPr>
              <a:t>Virtual meeting, October 30, 2020 </a:t>
            </a:r>
            <a:endParaRPr lang="en-US" altLang="en-US" sz="1400" dirty="0">
              <a:solidFill>
                <a:srgbClr val="FF0000"/>
              </a:solidFill>
              <a:effectLst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572000" y="4869160"/>
            <a:ext cx="4465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 err="1" smtClean="0">
                <a:solidFill>
                  <a:srgbClr val="000066"/>
                </a:solidFill>
              </a:rPr>
              <a:t>Aleksandar</a:t>
            </a:r>
            <a:r>
              <a:rPr lang="en-US" altLang="en-US" sz="1600" dirty="0" smtClean="0">
                <a:solidFill>
                  <a:srgbClr val="000066"/>
                </a:solidFill>
              </a:rPr>
              <a:t> </a:t>
            </a:r>
            <a:r>
              <a:rPr lang="en-US" altLang="en-US" sz="1600" dirty="0" err="1" smtClean="0">
                <a:solidFill>
                  <a:srgbClr val="000066"/>
                </a:solidFill>
              </a:rPr>
              <a:t>Popadi</a:t>
            </a:r>
            <a:r>
              <a:rPr lang="sr-Latn-RS" altLang="en-US" sz="1600" dirty="0">
                <a:solidFill>
                  <a:srgbClr val="000066"/>
                </a:solidFill>
              </a:rPr>
              <a:t>ć</a:t>
            </a:r>
            <a:endParaRPr lang="sr-Latn-CS" altLang="en-US" sz="1600" dirty="0">
              <a:solidFill>
                <a:srgbClr val="000066"/>
              </a:solidFill>
            </a:endParaRPr>
          </a:p>
          <a:p>
            <a:pPr algn="ctr"/>
            <a:r>
              <a:rPr lang="sr-Latn-CS" altLang="en-US" sz="1600" dirty="0">
                <a:solidFill>
                  <a:srgbClr val="000066"/>
                </a:solidFill>
              </a:rPr>
              <a:t>Energ</a:t>
            </a:r>
            <a:r>
              <a:rPr lang="en-US" altLang="en-US" sz="1600" dirty="0">
                <a:solidFill>
                  <a:srgbClr val="000066"/>
                </a:solidFill>
              </a:rPr>
              <a:t>y Agency of the Republic of Serbia</a:t>
            </a:r>
          </a:p>
        </p:txBody>
      </p:sp>
      <p:pic>
        <p:nvPicPr>
          <p:cNvPr id="36877" name="Picture 13" descr="E_memo-te_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000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10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2350" cy="692695"/>
          </a:xfrm>
        </p:spPr>
        <p:txBody>
          <a:bodyPr/>
          <a:lstStyle/>
          <a:p>
            <a:r>
              <a:rPr lang="sr-Latn-R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NC 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</a:t>
            </a:r>
            <a:r>
              <a:rPr lang="sr-Latn-R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AM compliance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12968" cy="5976664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457200" lvl="1" indent="0">
              <a:buClr>
                <a:srgbClr val="000066"/>
              </a:buClr>
              <a:buSzTx/>
              <a:buNone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UA TSO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does n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ot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analys</a:t>
            </a:r>
            <a:r>
              <a:rPr lang="en-US" sz="1800" dirty="0">
                <a:solidFill>
                  <a:srgbClr val="002060"/>
                </a:solidFill>
                <a:effectLst/>
              </a:rPr>
              <a:t>e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tec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h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nical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capacity</a:t>
            </a:r>
            <a:r>
              <a:rPr lang="en-US" sz="1800" dirty="0">
                <a:solidFill>
                  <a:srgbClr val="002060"/>
                </a:solidFill>
                <a:effectLst/>
              </a:rPr>
              <a:t> on IP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 jointly with adjacent TSO.</a:t>
            </a:r>
            <a:r>
              <a:rPr lang="en-US" sz="1800" dirty="0">
                <a:solidFill>
                  <a:srgbClr val="002060"/>
                </a:solidFill>
                <a:effectLst/>
              </a:rPr>
              <a:t> Capacity is not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in </a:t>
            </a:r>
            <a:r>
              <a:rPr lang="en-US" sz="1800" dirty="0">
                <a:solidFill>
                  <a:srgbClr val="002060"/>
                </a:solidFill>
                <a:effectLst/>
              </a:rPr>
              <a:t>kWh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/(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day/h) and not offered for the next 15 y.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Incremental </a:t>
            </a:r>
            <a:r>
              <a:rPr lang="en-US" sz="1800" dirty="0">
                <a:solidFill>
                  <a:srgbClr val="002060"/>
                </a:solidFill>
                <a:effectLst/>
              </a:rPr>
              <a:t>capacity procedure is not implemented. Interruptible capacity is not offered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as </a:t>
            </a:r>
            <a:r>
              <a:rPr lang="en-US" sz="1800" dirty="0">
                <a:solidFill>
                  <a:srgbClr val="002060"/>
                </a:solidFill>
                <a:effectLst/>
              </a:rPr>
              <a:t>a within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-</a:t>
            </a:r>
            <a:r>
              <a:rPr lang="en-US" sz="1800" dirty="0">
                <a:solidFill>
                  <a:srgbClr val="002060"/>
                </a:solidFill>
                <a:effectLst/>
              </a:rPr>
              <a:t>day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product </a:t>
            </a:r>
            <a:endParaRPr lang="en-US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MD TSO –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NC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C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A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M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is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</a:rPr>
              <a:t>not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implemented.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TSO offer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s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capacity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 in kWh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/(day/h) and cooperate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s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with adj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.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TSO for maint</a:t>
            </a:r>
            <a:r>
              <a:rPr lang="en-US" sz="1800" dirty="0" err="1" smtClean="0">
                <a:solidFill>
                  <a:srgbClr val="002060"/>
                </a:solidFill>
                <a:effectLst/>
              </a:rPr>
              <a:t>enance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plans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SR TSO –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Not analys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e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tec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h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nical capacity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 on IP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 jointly with adjacent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TSO.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 Capacity is not allocated on auction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TSO offers only yearly and monthly capacity. Incremental capacity procedure is not implemented. Interruptible capacity is not offered on auction and not offered as a within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-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day product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NM TSO –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C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A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M is </a:t>
            </a:r>
            <a:r>
              <a:rPr lang="en-US" sz="1800" dirty="0">
                <a:solidFill>
                  <a:srgbClr val="002060"/>
                </a:solidFill>
                <a:effectLst/>
              </a:rPr>
              <a:t>not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implemented</a:t>
            </a:r>
            <a:endParaRPr lang="sr-Latn-RS" sz="18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10576"/>
              </p:ext>
            </p:extLst>
          </p:nvPr>
        </p:nvGraphicFramePr>
        <p:xfrm>
          <a:off x="107504" y="705802"/>
          <a:ext cx="8568952" cy="2194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RO-MD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HU-S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BG-NM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Adjacent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TSOs cooperation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Allocation of firm capacity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on IP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Incremental capacity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Interruptible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capacity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004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11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2350" cy="692695"/>
          </a:xfrm>
        </p:spPr>
        <p:txBody>
          <a:bodyPr/>
          <a:lstStyle/>
          <a:p>
            <a:r>
              <a:rPr lang="sr-Latn-R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NC TAR compliance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12968" cy="6165304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457200" lvl="1" indent="0">
              <a:buClr>
                <a:srgbClr val="000066"/>
              </a:buClr>
              <a:buSzTx/>
              <a:buNone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spcBef>
                <a:spcPts val="1200"/>
              </a:spcBef>
              <a:buClr>
                <a:srgbClr val="000066"/>
              </a:buClr>
              <a:buSzTx/>
              <a:buFontTx/>
              <a:buChar char="•"/>
            </a:pPr>
            <a:r>
              <a:rPr lang="sr-Latn-RS" sz="2000" b="1" dirty="0" smtClean="0">
                <a:solidFill>
                  <a:srgbClr val="FF0000"/>
                </a:solidFill>
                <a:effectLst/>
              </a:rPr>
              <a:t>Deadline for NC TAR implementation is 31 May 2021.</a:t>
            </a:r>
            <a:endParaRPr lang="en-US" sz="2000" b="1" dirty="0" smtClean="0">
              <a:solidFill>
                <a:srgbClr val="FF0000"/>
              </a:solidFill>
              <a:effectLst/>
            </a:endParaRP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sr-Latn-RS" sz="2000" b="1" dirty="0" smtClean="0">
              <a:solidFill>
                <a:srgbClr val="FF000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UA TSO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NC TAR</a:t>
            </a:r>
            <a:r>
              <a:rPr lang="en-US" sz="200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is</a:t>
            </a:r>
            <a:r>
              <a:rPr lang="en-US" sz="2000" dirty="0">
                <a:solidFill>
                  <a:srgbClr val="002060"/>
                </a:solidFill>
                <a:effectLst/>
              </a:rPr>
              <a:t> not implemented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.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Multipliers and seasonal</a:t>
            </a:r>
            <a:r>
              <a:rPr lang="en-US" sz="2000" dirty="0">
                <a:solidFill>
                  <a:srgbClr val="002060"/>
                </a:solidFill>
                <a:effectLst/>
              </a:rPr>
              <a:t> factor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exist, </a:t>
            </a:r>
            <a:r>
              <a:rPr lang="en-US" sz="2000" dirty="0">
                <a:solidFill>
                  <a:srgbClr val="002060"/>
                </a:solidFill>
                <a:effectLst/>
              </a:rPr>
              <a:t>but they are not calculated in line with NC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TAR</a:t>
            </a: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MD TSO –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NC TAR</a:t>
            </a:r>
            <a:r>
              <a:rPr lang="en-US" sz="200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is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</a:t>
            </a: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SR TSO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NC TAR</a:t>
            </a:r>
            <a:r>
              <a:rPr lang="en-US" sz="200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is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implemented.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Multipliers and seasonal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factor exist, but they are not calculated in line with NC TAR</a:t>
            </a:r>
            <a:endParaRPr 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NM TSO – NC TAR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is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</a:t>
            </a: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92507"/>
              </p:ext>
            </p:extLst>
          </p:nvPr>
        </p:nvGraphicFramePr>
        <p:xfrm>
          <a:off x="107504" y="705802"/>
          <a:ext cx="8568952" cy="2194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RO-MD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HU-S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BG-NM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Cost allocation assesment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Level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of multipliers ans seasonal factors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Price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of bundled capacity and VIP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Clearing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price and payable price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10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12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139825"/>
          </a:xfrm>
        </p:spPr>
        <p:txBody>
          <a:bodyPr/>
          <a:lstStyle/>
          <a:p>
            <a:r>
              <a:rPr lang="sr-Latn-R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Results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in NC implementation</a:t>
            </a: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748712" cy="5724871"/>
          </a:xfrm>
        </p:spPr>
        <p:txBody>
          <a:bodyPr/>
          <a:lstStyle/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sr-Latn-RS" sz="2400" dirty="0" smtClean="0">
                <a:solidFill>
                  <a:srgbClr val="002060"/>
                </a:solidFill>
                <a:effectLst/>
              </a:rPr>
              <a:t>EU TSOs implementation on IPs with Enc TSOs</a:t>
            </a:r>
            <a:endParaRPr lang="en-US" altLang="en-U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PL and HU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TSO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s –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all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,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except bundled capacity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and procedure for incremental capacity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</a:rPr>
              <a:t>BG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TSO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- the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most of provisions are not implemented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Missing of legal obligation and </a:t>
            </a:r>
            <a:r>
              <a:rPr lang="en-US" sz="2000" dirty="0" err="1" smtClean="0">
                <a:solidFill>
                  <a:srgbClr val="002060"/>
                </a:solidFill>
                <a:effectLst/>
              </a:rPr>
              <a:t>EnC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TSOs unpreparedness are the main reasons for non implementation of EU TSO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err="1" smtClean="0">
                <a:solidFill>
                  <a:srgbClr val="002060"/>
                </a:solidFill>
                <a:effectLst/>
              </a:rPr>
              <a:t>EnC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TSOs </a:t>
            </a:r>
            <a:r>
              <a:rPr lang="sr-Latn-RS" sz="2400" dirty="0">
                <a:solidFill>
                  <a:srgbClr val="002060"/>
                </a:solidFill>
                <a:effectLst/>
              </a:rPr>
              <a:t>implementation on IPs with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E</a:t>
            </a:r>
            <a:r>
              <a:rPr lang="en-US" sz="2400" dirty="0">
                <a:solidFill>
                  <a:srgbClr val="002060"/>
                </a:solidFill>
                <a:effectLst/>
              </a:rPr>
              <a:t>U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400" dirty="0">
                <a:solidFill>
                  <a:srgbClr val="002060"/>
                </a:solidFill>
                <a:effectLst/>
              </a:rPr>
              <a:t>TSOs</a:t>
            </a:r>
            <a:endParaRPr lang="en-US" altLang="en-U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Ukraine 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     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4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– Y,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9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– Y/N and 6 N</a:t>
            </a:r>
            <a:endParaRPr lang="en-GB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Serbia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       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4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Y,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7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Y/N and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8 N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Mo</a:t>
            </a:r>
            <a:r>
              <a:rPr lang="en-US" sz="2000" dirty="0">
                <a:solidFill>
                  <a:srgbClr val="002060"/>
                </a:solidFill>
                <a:effectLst/>
              </a:rPr>
              <a:t>l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dova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     1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Y,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6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Y/N and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12 N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 Macedonia 0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Y,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5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Y/N and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14 N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Pipelines in construction with </a:t>
            </a:r>
            <a:r>
              <a:rPr lang="sr-Latn-RS" sz="2400" dirty="0">
                <a:solidFill>
                  <a:srgbClr val="002060"/>
                </a:solidFill>
                <a:effectLst/>
              </a:rPr>
              <a:t>IPs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between 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EU and </a:t>
            </a:r>
            <a:r>
              <a:rPr lang="en-US" sz="2400" dirty="0" err="1" smtClean="0">
                <a:solidFill>
                  <a:srgbClr val="002060"/>
                </a:solidFill>
                <a:effectLst/>
              </a:rPr>
              <a:t>EnC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</a:t>
            </a: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1009650" lvl="2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Will implement all EU NCs based on TAP and </a:t>
            </a:r>
            <a:r>
              <a:rPr lang="en-US" sz="2000" dirty="0" err="1" smtClean="0">
                <a:solidFill>
                  <a:srgbClr val="002060"/>
                </a:solidFill>
                <a:effectLst/>
              </a:rPr>
              <a:t>Gastrans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NC</a:t>
            </a: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838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13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"/>
            <a:ext cx="8642350" cy="980728"/>
          </a:xfrm>
        </p:spPr>
        <p:txBody>
          <a:bodyPr/>
          <a:lstStyle/>
          <a:p>
            <a:r>
              <a:rPr lang="sr-Latn-R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commendations</a:t>
            </a: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748712" cy="5724871"/>
          </a:xfrm>
        </p:spPr>
        <p:txBody>
          <a:bodyPr/>
          <a:lstStyle/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err="1" smtClean="0">
                <a:solidFill>
                  <a:srgbClr val="002060"/>
                </a:solidFill>
                <a:effectLst/>
              </a:rPr>
              <a:t>EnCs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contracting parties</a:t>
            </a:r>
            <a:endParaRPr lang="en-US" altLang="en-U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</a:rPr>
              <a:t>Gov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.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/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NRAs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and TSOs to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decide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about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EU NCs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transposition / implementation: only on IPs or on all entry/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exit points </a:t>
            </a:r>
            <a:endParaRPr 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Gov. or NRAs to transpose all EU NCs in national legal framework 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TSOs to implement all provision of EU NCs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err="1" smtClean="0">
                <a:solidFill>
                  <a:srgbClr val="002060"/>
                </a:solidFill>
                <a:effectLst/>
              </a:rPr>
              <a:t>EnC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Secr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e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tariat</a:t>
            </a:r>
            <a:endParaRPr lang="en-US" altLang="en-U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</a:rPr>
              <a:t>R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emind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EnC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Gov</a:t>
            </a:r>
            <a:r>
              <a:rPr lang="en-US" sz="2000" dirty="0">
                <a:solidFill>
                  <a:srgbClr val="002060"/>
                </a:solidFill>
                <a:effectLst/>
              </a:rPr>
              <a:t>.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and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NRAs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about </a:t>
            </a:r>
            <a:r>
              <a:rPr lang="en-US" sz="2000" dirty="0">
                <a:solidFill>
                  <a:srgbClr val="002060"/>
                </a:solidFill>
                <a:effectLst/>
              </a:rPr>
              <a:t>EU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NCs obligation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Continue to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offer help in transposition and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implementation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To use </a:t>
            </a:r>
            <a:r>
              <a:rPr lang="en-US" sz="2000" dirty="0">
                <a:solidFill>
                  <a:srgbClr val="002060"/>
                </a:solidFill>
                <a:effectLst/>
              </a:rPr>
              <a:t>quantitative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approach when assessing NCs implementation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EU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TSO</a:t>
            </a:r>
            <a:r>
              <a:rPr lang="en-US" sz="2400" dirty="0">
                <a:solidFill>
                  <a:srgbClr val="002060"/>
                </a:solidFill>
                <a:effectLst/>
              </a:rPr>
              <a:t>s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and NRAs</a:t>
            </a:r>
            <a:endParaRPr lang="en-US" altLang="en-U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NRAs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–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to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support NC imple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mentation on IPs with </a:t>
            </a:r>
            <a:r>
              <a:rPr lang="en-US" sz="2000" dirty="0" err="1" smtClean="0">
                <a:solidFill>
                  <a:srgbClr val="002060"/>
                </a:solidFill>
                <a:effectLst/>
              </a:rPr>
              <a:t>EnCs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 </a:t>
            </a:r>
            <a:endParaRPr lang="en-GB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TSOs to implement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all </a:t>
            </a:r>
            <a:r>
              <a:rPr lang="en-US" sz="2000" dirty="0">
                <a:solidFill>
                  <a:srgbClr val="002060"/>
                </a:solidFill>
                <a:effectLst/>
              </a:rPr>
              <a:t>EU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NCs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from their side of IP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TSOs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to o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f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fer help including capacity platform for bundled capacity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895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672-A51D-4782-B970-05C07D782A9A}" type="slidenum">
              <a:rPr lang="sr-Latn-CS" altLang="en-US"/>
              <a:pPr/>
              <a:t>14</a:t>
            </a:fld>
            <a:endParaRPr lang="sr-Latn-CS" altLang="en-US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619250" y="2420938"/>
            <a:ext cx="60309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1249363" indent="-533400" algn="l">
              <a:buClr>
                <a:schemeClr val="tx2"/>
              </a:buClr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885950" indent="-457200" algn="l">
              <a:buClr>
                <a:schemeClr val="accent2"/>
              </a:buClr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2446338" indent="-381000" algn="l">
              <a:buClr>
                <a:schemeClr val="folHlink"/>
              </a:buClr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3006725" indent="-381000" algn="l">
              <a:buClr>
                <a:schemeClr val="tx1"/>
              </a:buClr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3463925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3921125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4378325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4835525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4400" i="1">
                <a:solidFill>
                  <a:srgbClr val="000066"/>
                </a:solidFill>
              </a:rPr>
              <a:t>Thank you!</a:t>
            </a:r>
            <a:endParaRPr lang="sr-Latn-CS" altLang="en-US" sz="4400" b="0" i="1">
              <a:solidFill>
                <a:srgbClr val="000066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692275" y="4365625"/>
            <a:ext cx="578802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1336675" indent="-533400" algn="l">
              <a:buClr>
                <a:schemeClr val="tx2"/>
              </a:buClr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973263" indent="-457200" algn="l">
              <a:buClr>
                <a:schemeClr val="accent2"/>
              </a:buClr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2533650" indent="-381000" algn="l">
              <a:buClr>
                <a:schemeClr val="folHlink"/>
              </a:buClr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3094038" indent="-381000" algn="l">
              <a:buClr>
                <a:schemeClr val="tx1"/>
              </a:buClr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3551238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4008438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4465638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4922838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2000" u="sng" dirty="0">
                <a:solidFill>
                  <a:srgbClr val="000066"/>
                </a:solidFill>
                <a:effectLst/>
              </a:rPr>
              <a:t>Contact</a:t>
            </a:r>
            <a:r>
              <a:rPr lang="sr-Latn-CS" altLang="en-US" sz="2000" dirty="0">
                <a:solidFill>
                  <a:srgbClr val="000066"/>
                </a:solidFill>
                <a:effectLst/>
              </a:rPr>
              <a:t>: </a:t>
            </a:r>
            <a:endParaRPr lang="sr-Cyrl-CS" altLang="en-US" sz="2000" dirty="0">
              <a:solidFill>
                <a:srgbClr val="000066"/>
              </a:solidFill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000" dirty="0" err="1" smtClean="0">
                <a:solidFill>
                  <a:srgbClr val="000066"/>
                </a:solidFill>
                <a:effectLst/>
              </a:rPr>
              <a:t>Aleksandar</a:t>
            </a:r>
            <a:r>
              <a:rPr lang="en-US" altLang="en-US" sz="2000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altLang="en-US" sz="2000" dirty="0" err="1" smtClean="0">
                <a:solidFill>
                  <a:srgbClr val="000066"/>
                </a:solidFill>
                <a:effectLst/>
              </a:rPr>
              <a:t>Popadi</a:t>
            </a:r>
            <a:r>
              <a:rPr lang="sr-Latn-CS" altLang="en-US" sz="2000" dirty="0">
                <a:solidFill>
                  <a:srgbClr val="000066"/>
                </a:solidFill>
                <a:effectLst/>
              </a:rPr>
              <a:t>ć</a:t>
            </a:r>
            <a:endParaRPr lang="en-US" altLang="en-US" sz="2000" dirty="0">
              <a:solidFill>
                <a:srgbClr val="000066"/>
              </a:solidFill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0066"/>
                </a:solidFill>
                <a:effectLst/>
              </a:rPr>
              <a:t>Energy Agency of the Republic of Serbia</a:t>
            </a:r>
            <a:endParaRPr lang="sr-Latn-CS" altLang="en-US" sz="1400" dirty="0">
              <a:solidFill>
                <a:srgbClr val="000066"/>
              </a:solidFill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rgbClr val="000066"/>
                </a:solidFill>
                <a:effectLst/>
              </a:rPr>
              <a:t>Terazije</a:t>
            </a:r>
            <a:r>
              <a:rPr lang="en-US" altLang="en-US" sz="1400" dirty="0">
                <a:solidFill>
                  <a:srgbClr val="000066"/>
                </a:solidFill>
                <a:effectLst/>
              </a:rPr>
              <a:t> 5 / V</a:t>
            </a:r>
            <a:r>
              <a:rPr lang="sr-Latn-CS" altLang="en-US" sz="1400" dirty="0">
                <a:solidFill>
                  <a:srgbClr val="000066"/>
                </a:solidFill>
                <a:effectLst/>
              </a:rPr>
              <a:t>, 11000 </a:t>
            </a:r>
            <a:r>
              <a:rPr lang="en-US" altLang="en-US" sz="1400" dirty="0">
                <a:solidFill>
                  <a:srgbClr val="000066"/>
                </a:solidFill>
                <a:effectLst/>
              </a:rPr>
              <a:t>Belgrade</a:t>
            </a:r>
            <a:endParaRPr lang="sr-Latn-CS" altLang="en-US" sz="1400" dirty="0">
              <a:solidFill>
                <a:srgbClr val="000066"/>
              </a:solidFill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sr-Latn-CS" altLang="en-US" sz="1800" dirty="0" smtClean="0">
                <a:solidFill>
                  <a:srgbClr val="000066"/>
                </a:solidFill>
                <a:effectLst/>
              </a:rPr>
              <a:t>e-mail</a:t>
            </a:r>
            <a:r>
              <a:rPr lang="sr-Latn-CS" altLang="en-US" sz="1800" dirty="0">
                <a:solidFill>
                  <a:srgbClr val="000066"/>
                </a:solidFill>
                <a:effectLst/>
              </a:rPr>
              <a:t>: </a:t>
            </a:r>
            <a:r>
              <a:rPr lang="en-US" altLang="en-US" sz="1800" dirty="0" smtClean="0">
                <a:solidFill>
                  <a:srgbClr val="000066"/>
                </a:solidFill>
                <a:effectLst/>
                <a:hlinkClick r:id="rId3"/>
              </a:rPr>
              <a:t>aleksandar.popadic@aers.rs</a:t>
            </a:r>
            <a:r>
              <a:rPr lang="sr-Latn-CS" altLang="en-US" sz="1800" dirty="0" smtClean="0">
                <a:solidFill>
                  <a:srgbClr val="000066"/>
                </a:solidFill>
                <a:effectLst/>
              </a:rPr>
              <a:t> </a:t>
            </a:r>
            <a:endParaRPr lang="en-US" altLang="en-US" sz="1800" dirty="0">
              <a:solidFill>
                <a:srgbClr val="000066"/>
              </a:solidFill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66"/>
                </a:solidFill>
                <a:effectLst/>
              </a:rPr>
              <a:t>URL: </a:t>
            </a:r>
            <a:r>
              <a:rPr lang="sr-Latn-CS" altLang="en-US" sz="1800" dirty="0">
                <a:solidFill>
                  <a:srgbClr val="000066"/>
                </a:solidFill>
                <a:effectLst/>
                <a:hlinkClick r:id="rId4"/>
              </a:rPr>
              <a:t>www.aers.rs</a:t>
            </a:r>
            <a:r>
              <a:rPr lang="sr-Latn-CS" altLang="en-US" sz="1800" dirty="0">
                <a:solidFill>
                  <a:srgbClr val="000066"/>
                </a:solidFill>
                <a:effectLst/>
              </a:rPr>
              <a:t> </a:t>
            </a:r>
            <a:endParaRPr lang="en-US" altLang="en-US" sz="1800" dirty="0">
              <a:solidFill>
                <a:srgbClr val="000066"/>
              </a:solidFill>
              <a:effectLst/>
            </a:endParaRPr>
          </a:p>
        </p:txBody>
      </p:sp>
      <p:pic>
        <p:nvPicPr>
          <p:cNvPr id="59403" name="Picture 11" descr="E_memo-te_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000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2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036496" cy="836711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Reasons and tasks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797" y="764704"/>
            <a:ext cx="8928992" cy="5724871"/>
          </a:xfrm>
        </p:spPr>
        <p:txBody>
          <a:bodyPr/>
          <a:lstStyle/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GB" sz="2400" dirty="0" smtClean="0">
                <a:solidFill>
                  <a:srgbClr val="002060"/>
                </a:solidFill>
                <a:effectLst/>
              </a:rPr>
              <a:t>Reasons for analysing IPs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between EU </a:t>
            </a:r>
            <a:r>
              <a:rPr lang="en-US" sz="2400" dirty="0">
                <a:solidFill>
                  <a:srgbClr val="002060"/>
                </a:solidFill>
                <a:effectLst/>
              </a:rPr>
              <a:t>and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EnC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TSOs</a:t>
            </a:r>
            <a:endParaRPr lang="en-US" altLang="en-U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smtClean="0">
                <a:solidFill>
                  <a:srgbClr val="002060"/>
                </a:solidFill>
                <a:effectLst/>
              </a:rPr>
              <a:t>Legal gap for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NC implementation on these IPs </a:t>
            </a:r>
            <a:endParaRPr lang="en-GB" sz="18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Significant flow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on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I</a:t>
            </a:r>
            <a:r>
              <a:rPr lang="en-US" sz="2000" dirty="0">
                <a:solidFill>
                  <a:srgbClr val="002060"/>
                </a:solidFill>
                <a:effectLst/>
              </a:rPr>
              <a:t>P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between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Ukraine and EU TSOs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Possibilities for EU traders to use UGS in Ukraine   </a:t>
            </a:r>
            <a:endParaRPr lang="sr-Latn-R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Compare old way and NC CAM capacity </a:t>
            </a:r>
            <a:r>
              <a:rPr lang="en-US" sz="2000" dirty="0">
                <a:solidFill>
                  <a:srgbClr val="002060"/>
                </a:solidFill>
                <a:effectLst/>
              </a:rPr>
              <a:t>allocation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practice </a:t>
            </a: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Check rules on n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ew IPs between EU and EnC TSOs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– new pipelines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GB" sz="2400" dirty="0" smtClean="0">
                <a:solidFill>
                  <a:srgbClr val="002060"/>
                </a:solidFill>
                <a:effectLst/>
              </a:rPr>
              <a:t>Tasks </a:t>
            </a:r>
            <a:r>
              <a:rPr lang="en-GB" sz="2400" dirty="0">
                <a:solidFill>
                  <a:srgbClr val="002060"/>
                </a:solidFill>
                <a:effectLst/>
              </a:rPr>
              <a:t>of </a:t>
            </a:r>
            <a:r>
              <a:rPr lang="en-GB" sz="2400" dirty="0" smtClean="0">
                <a:solidFill>
                  <a:srgbClr val="002060"/>
                </a:solidFill>
                <a:effectLst/>
              </a:rPr>
              <a:t>the project</a:t>
            </a:r>
            <a:endParaRPr lang="en-US" altLang="en-U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  <a:effectLst/>
              </a:rPr>
              <a:t>Basic layer of </a:t>
            </a:r>
            <a:r>
              <a:rPr lang="en-GB" sz="2000" dirty="0">
                <a:solidFill>
                  <a:srgbClr val="002060"/>
                </a:solidFill>
                <a:effectLst/>
              </a:rPr>
              <a:t>monitoring 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of EU NC implementation 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D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determination of </a:t>
            </a:r>
            <a:r>
              <a:rPr lang="en-GB" sz="2000" dirty="0">
                <a:solidFill>
                  <a:srgbClr val="002060"/>
                </a:solidFill>
                <a:effectLst/>
              </a:rPr>
              <a:t>actual practise on IPs 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between </a:t>
            </a:r>
            <a:r>
              <a:rPr lang="en-GB" altLang="en-US" sz="2000" dirty="0" smtClean="0">
                <a:solidFill>
                  <a:srgbClr val="002060"/>
                </a:solidFill>
                <a:effectLst/>
              </a:rPr>
              <a:t>EU 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and </a:t>
            </a:r>
            <a:r>
              <a:rPr lang="en-GB" altLang="en-US" sz="2000" dirty="0" err="1">
                <a:solidFill>
                  <a:srgbClr val="002060"/>
                </a:solidFill>
                <a:effectLst/>
              </a:rPr>
              <a:t>EnC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 </a:t>
            </a:r>
            <a:r>
              <a:rPr lang="en-GB" altLang="en-US" sz="2000" dirty="0" smtClean="0">
                <a:solidFill>
                  <a:srgbClr val="002060"/>
                </a:solidFill>
                <a:effectLst/>
              </a:rPr>
              <a:t>TSOs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GB" altLang="en-US" sz="2000" dirty="0" smtClean="0">
                <a:solidFill>
                  <a:srgbClr val="002060"/>
                </a:solidFill>
                <a:effectLst/>
              </a:rPr>
              <a:t>Make 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recommendations </a:t>
            </a:r>
            <a:r>
              <a:rPr lang="en-GB" altLang="en-US" sz="2000" dirty="0" smtClean="0">
                <a:solidFill>
                  <a:srgbClr val="002060"/>
                </a:solidFill>
                <a:effectLst/>
              </a:rPr>
              <a:t>for full NC implementation on 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IPs between </a:t>
            </a:r>
            <a:r>
              <a:rPr lang="en-GB" altLang="en-US" sz="2000" dirty="0" smtClean="0">
                <a:solidFill>
                  <a:srgbClr val="002060"/>
                </a:solidFill>
                <a:effectLst/>
              </a:rPr>
              <a:t>EU 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and </a:t>
            </a:r>
            <a:r>
              <a:rPr lang="en-GB" altLang="en-US" sz="2000" dirty="0" err="1">
                <a:solidFill>
                  <a:srgbClr val="002060"/>
                </a:solidFill>
                <a:effectLst/>
              </a:rPr>
              <a:t>EnC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 </a:t>
            </a:r>
            <a:r>
              <a:rPr lang="en-GB" altLang="en-US" sz="2000" dirty="0" smtClean="0">
                <a:solidFill>
                  <a:srgbClr val="002060"/>
                </a:solidFill>
                <a:effectLst/>
              </a:rPr>
              <a:t>TSOs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alt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609600" lvl="1" indent="-6096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en-GB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765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3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496" cy="1139825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IPs between EU and </a:t>
            </a:r>
            <a:r>
              <a:rPr lang="en-US" alt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EnC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TSOs  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188" y="980728"/>
            <a:ext cx="8748712" cy="5724871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28701" t="24446" r="34342" b="19957"/>
          <a:stretch>
            <a:fillRect/>
          </a:stretch>
        </p:blipFill>
        <p:spPr bwMode="auto">
          <a:xfrm>
            <a:off x="3347864" y="1340768"/>
            <a:ext cx="51881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085" y="2404948"/>
            <a:ext cx="201185" cy="207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348880"/>
            <a:ext cx="201185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636912"/>
            <a:ext cx="201185" cy="207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564904"/>
            <a:ext cx="201185" cy="207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924944"/>
            <a:ext cx="201185" cy="2072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852936"/>
            <a:ext cx="201185" cy="2072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5157192"/>
            <a:ext cx="201185" cy="2072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645024"/>
            <a:ext cx="201185" cy="2072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789040"/>
            <a:ext cx="201185" cy="2072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3140968"/>
            <a:ext cx="201185" cy="20728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74300"/>
              </p:ext>
            </p:extLst>
          </p:nvPr>
        </p:nvGraphicFramePr>
        <p:xfrm>
          <a:off x="395536" y="1340768"/>
          <a:ext cx="2808312" cy="4968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IP Name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 - PL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Drozdovichi - Drozdowicze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 - 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Hermanowice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 - 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Budinice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 - SK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Budinice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 - SK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Uzhgorod - Velke Kapušany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 - HU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Beregovo - Beregdaroc 1400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 - 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Beregdaroc 800 - Beregovo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 - 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Orlovka - Isaccea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 - 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Tekovo  - Mediesu Aurit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BG - NM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Kyustendil - Zidilovo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 - 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Kiskundorozsma - Horgoš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 - MD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Ungheni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996952"/>
            <a:ext cx="201185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0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4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"/>
            <a:ext cx="8642350" cy="90872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Data collection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8748712" cy="5724871"/>
          </a:xfrm>
        </p:spPr>
        <p:txBody>
          <a:bodyPr/>
          <a:lstStyle/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Q</a:t>
            </a:r>
            <a:r>
              <a:rPr lang="en-GB" sz="2400" dirty="0" err="1" smtClean="0">
                <a:solidFill>
                  <a:srgbClr val="002060"/>
                </a:solidFill>
                <a:effectLst/>
              </a:rPr>
              <a:t>uestionnaire</a:t>
            </a:r>
            <a:r>
              <a:rPr lang="en-GB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with </a:t>
            </a:r>
            <a:r>
              <a:rPr lang="en-GB" sz="2400" dirty="0" smtClean="0">
                <a:solidFill>
                  <a:srgbClr val="002060"/>
                </a:solidFill>
                <a:effectLst/>
              </a:rPr>
              <a:t>questions from</a:t>
            </a:r>
          </a:p>
          <a:p>
            <a:pPr marL="1009650" lvl="2" indent="-609600">
              <a:buClr>
                <a:srgbClr val="000066"/>
              </a:buClr>
              <a:buSzTx/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  <a:effectLst/>
              </a:rPr>
              <a:t>NC INT, Transparency, CMP, NC CAM, NC BAL, NC TAR </a:t>
            </a:r>
          </a:p>
          <a:p>
            <a:pPr marL="1009650" lvl="2" indent="-609600">
              <a:buClr>
                <a:srgbClr val="000066"/>
              </a:buClr>
              <a:buSzTx/>
              <a:buFontTx/>
              <a:buChar char="•"/>
            </a:pPr>
            <a:endParaRPr lang="en-GB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GB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Primary source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of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information</a:t>
            </a:r>
          </a:p>
          <a:p>
            <a:pPr marL="400050" lvl="2" indent="0">
              <a:buClr>
                <a:srgbClr val="000066"/>
              </a:buClr>
              <a:buSzTx/>
              <a:buNone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Q</a:t>
            </a:r>
            <a:r>
              <a:rPr lang="en-GB" sz="2000" dirty="0" err="1" smtClean="0">
                <a:solidFill>
                  <a:srgbClr val="002060"/>
                </a:solidFill>
                <a:effectLst/>
              </a:rPr>
              <a:t>uestionnaire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 sent to NRA from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: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  <a:effectLst/>
              </a:rPr>
              <a:t>EU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- </a:t>
            </a:r>
            <a:r>
              <a:rPr lang="en-GB" sz="2000" dirty="0">
                <a:solidFill>
                  <a:srgbClr val="002060"/>
                </a:solidFill>
                <a:effectLst/>
              </a:rPr>
              <a:t>Poland, Slovakia, Hungary, Romania, 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Bulgaria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,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 Greece,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Ital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y</a:t>
            </a:r>
            <a:endParaRPr lang="en-US" alt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EnC –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Ukraine, Moldova, Serbia, North Macedonia, Albania</a:t>
            </a: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400050" lvl="2" indent="0">
              <a:buClr>
                <a:srgbClr val="000066"/>
              </a:buClr>
              <a:buSzTx/>
              <a:buNone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Submitted fulfilled 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questionnaires from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: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 </a:t>
            </a: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  <a:effectLst/>
              </a:rPr>
              <a:t>EU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-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 Poland</a:t>
            </a:r>
            <a:r>
              <a:rPr lang="en-GB" sz="2000" dirty="0">
                <a:solidFill>
                  <a:srgbClr val="002060"/>
                </a:solidFill>
                <a:effectLst/>
              </a:rPr>
              <a:t>, 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Hungary and Bulgaria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EnC – </a:t>
            </a:r>
            <a:r>
              <a:rPr lang="en-US" sz="2000" dirty="0">
                <a:solidFill>
                  <a:srgbClr val="002060"/>
                </a:solidFill>
                <a:effectLst/>
              </a:rPr>
              <a:t>Ukraine, Moldova,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Serbia and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North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Macedonia</a:t>
            </a:r>
            <a:endParaRPr 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GB" sz="2400" dirty="0" smtClean="0">
                <a:solidFill>
                  <a:srgbClr val="002060"/>
                </a:solidFill>
                <a:effectLst/>
              </a:rPr>
              <a:t>Other sources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of </a:t>
            </a:r>
            <a:r>
              <a:rPr lang="en-GB" sz="2400" dirty="0" smtClean="0">
                <a:solidFill>
                  <a:srgbClr val="002060"/>
                </a:solidFill>
                <a:effectLst/>
              </a:rPr>
              <a:t>information</a:t>
            </a:r>
            <a:endParaRPr lang="en-US" altLang="en-U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err="1" smtClean="0">
                <a:solidFill>
                  <a:srgbClr val="002060"/>
                </a:solidFill>
                <a:effectLst/>
              </a:rPr>
              <a:t>EnC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reports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about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implementation of EU NC in </a:t>
            </a:r>
            <a:r>
              <a:rPr lang="en-US" sz="2000" dirty="0" err="1" smtClean="0">
                <a:solidFill>
                  <a:srgbClr val="002060"/>
                </a:solidFill>
                <a:effectLst/>
              </a:rPr>
              <a:t>EnC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members</a:t>
            </a:r>
            <a:endParaRPr 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</a:rPr>
              <a:t>TSOs web page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5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"/>
            <a:ext cx="8642350" cy="90872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Data analysis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8748712" cy="5832648"/>
          </a:xfrm>
        </p:spPr>
        <p:txBody>
          <a:bodyPr/>
          <a:lstStyle/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Data assessment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 for EU TSOs</a:t>
            </a: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 marL="1009650" lvl="2" indent="-6096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EU TSO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s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implement almost all EU NC on IPs with EnC TSOs</a:t>
            </a:r>
          </a:p>
          <a:p>
            <a:pPr marL="1009650" lvl="2" indent="-6096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Detail anal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y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sis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is not necessary, few information in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conclusio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ns</a:t>
            </a:r>
            <a:endParaRPr lang="en-GB" sz="2000" dirty="0" smtClean="0">
              <a:solidFill>
                <a:srgbClr val="002060"/>
              </a:solidFill>
              <a:effectLst/>
            </a:endParaRPr>
          </a:p>
          <a:p>
            <a:pPr marL="1009650" lvl="2" indent="-609600">
              <a:buClr>
                <a:srgbClr val="000066"/>
              </a:buClr>
              <a:buSzTx/>
              <a:buFontTx/>
              <a:buChar char="•"/>
            </a:pPr>
            <a:endParaRPr lang="en-GB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GB" sz="2400" dirty="0" smtClean="0">
                <a:solidFill>
                  <a:srgbClr val="002060"/>
                </a:solidFill>
                <a:effectLst/>
              </a:rPr>
              <a:t>Data about pipelines in construction</a:t>
            </a: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  <a:effectLst/>
              </a:rPr>
              <a:t>TAP pipeline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: IPs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GR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 -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AL and AL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- IT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Gastrans 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pipeline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: IPs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BG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-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RS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and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RS - HU</a:t>
            </a:r>
            <a:endParaRPr lang="sr-Latn-R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NRA did not sent data for pipeline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s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in construction</a:t>
            </a:r>
            <a:endParaRPr lang="en-US" alt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Responis</a:t>
            </a:r>
            <a:r>
              <a:rPr lang="en-US" sz="2000" dirty="0" err="1" smtClean="0">
                <a:solidFill>
                  <a:srgbClr val="002060"/>
                </a:solidFill>
                <a:effectLst/>
              </a:rPr>
              <a:t>i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ble NRAs ap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p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roved TAP and Gastrans Network Codes</a:t>
            </a: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sr-Latn-RS" sz="2400" dirty="0" smtClean="0">
                <a:solidFill>
                  <a:srgbClr val="002060"/>
                </a:solidFill>
                <a:effectLst/>
              </a:rPr>
              <a:t>Data from EnC TSOs</a:t>
            </a:r>
            <a:endParaRPr lang="en-US" altLang="en-U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There are 23 groups of questions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Answers are divaded in 3 groups: Y or N  or Y/N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Y/N when all answers in th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e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group are not the same (all Y or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all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N)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Final assesesment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do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not include results for NC TAR</a:t>
            </a:r>
            <a:endParaRPr lang="sr-Latn-R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658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6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"/>
            <a:ext cx="8642350" cy="908720"/>
          </a:xfrm>
        </p:spPr>
        <p:txBody>
          <a:bodyPr/>
          <a:lstStyle/>
          <a:p>
            <a:r>
              <a:rPr lang="sr-Latn-R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Compliance with </a:t>
            </a: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NC INT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12968" cy="5976664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457200" lvl="1" indent="0">
              <a:buClr>
                <a:srgbClr val="000066"/>
              </a:buClr>
              <a:buSzTx/>
              <a:buNone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UA TSO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TSO does not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not publish WI and GCV on web site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.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</a:rPr>
              <a:t>S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ome problems exists with </a:t>
            </a:r>
            <a:r>
              <a:rPr lang="en-US" sz="1800" dirty="0">
                <a:solidFill>
                  <a:srgbClr val="002060"/>
                </a:solidFill>
                <a:effectLst/>
              </a:rPr>
              <a:t>difference in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gas quality</a:t>
            </a:r>
            <a:r>
              <a:rPr lang="en-US" sz="1800" dirty="0">
                <a:solidFill>
                  <a:srgbClr val="002060"/>
                </a:solidFill>
                <a:effectLst/>
              </a:rPr>
              <a:t> and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difference </a:t>
            </a:r>
            <a:r>
              <a:rPr lang="en-US" sz="1800" dirty="0">
                <a:solidFill>
                  <a:srgbClr val="002060"/>
                </a:solidFill>
                <a:effectLst/>
              </a:rPr>
              <a:t>in </a:t>
            </a:r>
            <a:r>
              <a:rPr lang="en-US" sz="1800" dirty="0" err="1">
                <a:solidFill>
                  <a:srgbClr val="002060"/>
                </a:solidFill>
                <a:effectLst/>
              </a:rPr>
              <a:t>odourisation</a:t>
            </a:r>
            <a:r>
              <a:rPr lang="en-US" sz="1800" dirty="0">
                <a:solidFill>
                  <a:srgbClr val="002060"/>
                </a:solidFill>
                <a:effectLst/>
              </a:rPr>
              <a:t> practices </a:t>
            </a:r>
            <a:endParaRPr lang="sr-Latn-RS" sz="18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MD TSO –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TSOs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communication is not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in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English,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TSO does </a:t>
            </a:r>
            <a:r>
              <a:rPr lang="en-US" sz="1800" dirty="0">
                <a:solidFill>
                  <a:srgbClr val="002060"/>
                </a:solidFill>
                <a:effectLst/>
              </a:rPr>
              <a:t>not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publish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WI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and GCV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on web site, other types of data exchange</a:t>
            </a:r>
            <a:endParaRPr lang="en-GB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SR TSO –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TSO does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not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publish WI and GCV on web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site, other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types of data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exchange and system security is not implemented</a:t>
            </a:r>
            <a:endParaRPr lang="en-US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NM TSO –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IA is not signed, different set of units,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TSO does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not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publish WI and GCV on web site, other types of data exchange and system security is not implemented</a:t>
            </a:r>
            <a:endParaRPr lang="en-US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24717"/>
              </p:ext>
            </p:extLst>
          </p:nvPr>
        </p:nvGraphicFramePr>
        <p:xfrm>
          <a:off x="323528" y="1196752"/>
          <a:ext cx="8208912" cy="19196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RO-MD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HU-S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BG-NM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Set of units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 quality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Data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exchange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and system security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90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7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2350" cy="692695"/>
          </a:xfrm>
        </p:spPr>
        <p:txBody>
          <a:bodyPr/>
          <a:lstStyle/>
          <a:p>
            <a:r>
              <a:rPr lang="sr-Latn-R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Transparency compliance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12968" cy="5976664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457200" lvl="1" indent="0">
              <a:buClr>
                <a:srgbClr val="000066"/>
              </a:buClr>
              <a:buSzTx/>
              <a:buNone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UA TSO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There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is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no information about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capacity allocation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,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congestion mamagment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,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planned and actual interruption of capacity</a:t>
            </a:r>
            <a:r>
              <a:rPr lang="en-US" sz="1800" dirty="0">
                <a:solidFill>
                  <a:srgbClr val="002060"/>
                </a:solidFill>
                <a:effectLst/>
              </a:rPr>
              <a:t> and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about </a:t>
            </a:r>
            <a:r>
              <a:rPr lang="en-US" sz="1800" dirty="0">
                <a:solidFill>
                  <a:srgbClr val="002060"/>
                </a:solidFill>
                <a:effectLst/>
              </a:rPr>
              <a:t>secondary capacity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in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English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.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Time horizon, frequency of information and u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nits of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data is not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adequate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 </a:t>
            </a:r>
            <a:endParaRPr lang="sr-Latn-RS" sz="18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MD TSO – </a:t>
            </a:r>
            <a:r>
              <a:rPr lang="en-US" sz="1800" dirty="0">
                <a:solidFill>
                  <a:srgbClr val="002060"/>
                </a:solidFill>
                <a:effectLst/>
              </a:rPr>
              <a:t>only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NC, capacity allocation and capacity trade in Romanian can </a:t>
            </a:r>
            <a:r>
              <a:rPr lang="en-US" sz="1800" dirty="0">
                <a:solidFill>
                  <a:srgbClr val="002060"/>
                </a:solidFill>
                <a:effectLst/>
              </a:rPr>
              <a:t>be found on TSO web page</a:t>
            </a:r>
            <a:endParaRPr lang="en-GB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SR TSO –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no information about capacity </a:t>
            </a:r>
            <a:r>
              <a:rPr lang="en-US" sz="1800" dirty="0" err="1" smtClean="0">
                <a:solidFill>
                  <a:srgbClr val="002060"/>
                </a:solidFill>
                <a:effectLst/>
              </a:rPr>
              <a:t>i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 English. There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is not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any information about secondary market. Units and format of data is not adequate</a:t>
            </a:r>
            <a:endParaRPr lang="en-US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NM TSO –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only NC in English can be found on TSO web page</a:t>
            </a:r>
            <a:endParaRPr lang="en-GB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1410"/>
              </p:ext>
            </p:extLst>
          </p:nvPr>
        </p:nvGraphicFramePr>
        <p:xfrm>
          <a:off x="323528" y="705802"/>
          <a:ext cx="8208912" cy="26511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RO-MD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HU-S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BG-NM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Content of publications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ation about capacity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on IPs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time horizon and the frequency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Capacity on secondary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Way of providing information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322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8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2350" cy="692695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CMP</a:t>
            </a:r>
            <a:r>
              <a:rPr lang="sr-Latn-R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compliance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12968" cy="5976664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457200" lvl="1" indent="0">
              <a:buClr>
                <a:srgbClr val="000066"/>
              </a:buClr>
              <a:buSzTx/>
              <a:buNone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UA TSO –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CMP is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implemented. Only NRA can require from TSO to withdraw underutilized contracting capacity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MD TSO – </a:t>
            </a:r>
            <a:r>
              <a:rPr lang="en-US" sz="2000" dirty="0">
                <a:solidFill>
                  <a:srgbClr val="002060"/>
                </a:solidFill>
                <a:effectLst/>
              </a:rPr>
              <a:t>CMP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is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SR TSO – </a:t>
            </a:r>
            <a:r>
              <a:rPr lang="en-US" sz="2000" dirty="0">
                <a:solidFill>
                  <a:srgbClr val="002060"/>
                </a:solidFill>
                <a:effectLst/>
              </a:rPr>
              <a:t>CMP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is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NM TSO – </a:t>
            </a:r>
            <a:r>
              <a:rPr lang="en-US" sz="2000" dirty="0">
                <a:solidFill>
                  <a:srgbClr val="002060"/>
                </a:solidFill>
                <a:effectLst/>
              </a:rPr>
              <a:t>CMP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is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</a:t>
            </a: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72375"/>
              </p:ext>
            </p:extLst>
          </p:nvPr>
        </p:nvGraphicFramePr>
        <p:xfrm>
          <a:off x="107504" y="705802"/>
          <a:ext cx="8568952" cy="2194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RO-MD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HU-S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BG-NM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Oversubscription and buy back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Firm DA use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it or lose 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Surrender of contracting capacity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Long term use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it or lose 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844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9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14358" cy="692695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NC BAL </a:t>
            </a:r>
            <a:r>
              <a:rPr lang="sr-Latn-R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nomination &amp; re-nomination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2968" cy="5472608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457200" lvl="1" indent="0">
              <a:buClr>
                <a:srgbClr val="000066"/>
              </a:buClr>
              <a:buSzTx/>
              <a:buNone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UA TSO –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Unit in nomination is not in kWh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MD TSO – NC BAL is not transposed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SR TSO –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Deadlines for nomination an re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-nomination is not in line with NC BAL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NM TSO – Unit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in nomination is not in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kWh, start time for renomination differ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from NC BAL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. All reasons for nomination rejectione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s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are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not implemented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41830"/>
              </p:ext>
            </p:extLst>
          </p:nvPr>
        </p:nvGraphicFramePr>
        <p:xfrm>
          <a:off x="251520" y="1196752"/>
          <a:ext cx="8443707" cy="12811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RO-MD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HU-S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BG-NM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Nomination and     re-nomination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Reasons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for nomination rejection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48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anose="05000000000000000000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anose="05000000000000000000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030ED8812845B49A2C8A201CD1F1" ma:contentTypeVersion="30" ma:contentTypeDescription="Create a new document." ma:contentTypeScope="" ma:versionID="0983295ce3e1c03b6105ff17e82897d0">
  <xsd:schema xmlns:xsd="http://www.w3.org/2001/XMLSchema" xmlns:xs="http://www.w3.org/2001/XMLSchema" xmlns:p="http://schemas.microsoft.com/office/2006/metadata/properties" xmlns:ns2="985daa2e-53d8-4475-82b8-9c7d25324e34" xmlns:ns3="ab27c67e-1381-4525-8ded-86ae1ad6c914" targetNamespace="http://schemas.microsoft.com/office/2006/metadata/properties" ma:root="true" ma:fieldsID="7bccfdf0d7e7f15724748f7991a81469" ns2:_="" ns3:_="">
    <xsd:import namespace="985daa2e-53d8-4475-82b8-9c7d25324e34"/>
    <xsd:import namespace="ab27c67e-1381-4525-8ded-86ae1ad6c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c67e-1381-4525-8ded-86ae1ad6c9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b27c67e-1381-4525-8ded-86ae1ad6c914">2020-10-30_AERS_NC implementation_on EU EnC IPs fin.pptx</AcerDocumentName>
    <ACER_Abstract xmlns="985daa2e-53d8-4475-82b8-9c7d25324e34" xsi:nil="true"/>
    <_dlc_DocId xmlns="985daa2e-53d8-4475-82b8-9c7d25324e34">ACER-2020-98268</_dlc_DocId>
    <_dlc_DocIdUrl xmlns="985daa2e-53d8-4475-82b8-9c7d25324e34">
      <Url>https://extranet.acer.europa.eu/Events/27th-Stakeholder-Group-Meeting/_layouts/15/DocIdRedir.aspx?ID=ACER-2020-98268</Url>
      <Description>ACER-2020-98268</Description>
    </_dlc_DocIdUrl>
  </documentManagement>
</p:properties>
</file>

<file path=customXml/itemProps1.xml><?xml version="1.0" encoding="utf-8"?>
<ds:datastoreItem xmlns:ds="http://schemas.openxmlformats.org/officeDocument/2006/customXml" ds:itemID="{0B98CC69-CCCA-4800-A79F-F24CA2366349}"/>
</file>

<file path=customXml/itemProps2.xml><?xml version="1.0" encoding="utf-8"?>
<ds:datastoreItem xmlns:ds="http://schemas.openxmlformats.org/officeDocument/2006/customXml" ds:itemID="{362B31CC-4086-410C-8BA1-89E9AA5DFBCB}"/>
</file>

<file path=customXml/itemProps3.xml><?xml version="1.0" encoding="utf-8"?>
<ds:datastoreItem xmlns:ds="http://schemas.openxmlformats.org/officeDocument/2006/customXml" ds:itemID="{316B6278-D7BB-4C92-B90A-233196F7822E}"/>
</file>

<file path=customXml/itemProps4.xml><?xml version="1.0" encoding="utf-8"?>
<ds:datastoreItem xmlns:ds="http://schemas.openxmlformats.org/officeDocument/2006/customXml" ds:itemID="{4ED0B66F-D5D4-4394-BA6A-C3FAA0C7854E}"/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12218</TotalTime>
  <Words>1796</Words>
  <Application>Microsoft Office PowerPoint</Application>
  <PresentationFormat>On-screen Show (4:3)</PresentationFormat>
  <Paragraphs>469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Wingdings</vt:lpstr>
      <vt:lpstr>Orbit</vt:lpstr>
      <vt:lpstr>Custom Design</vt:lpstr>
      <vt:lpstr>  GRI SSE  Working plan 2019 - 2020   EU Network Code implementation on IPs between EU and EnC TSOs  </vt:lpstr>
      <vt:lpstr>Reasons and tasks</vt:lpstr>
      <vt:lpstr>IPs between EU and EnC TSOs  </vt:lpstr>
      <vt:lpstr>Data collection</vt:lpstr>
      <vt:lpstr>Data analysis</vt:lpstr>
      <vt:lpstr>Compliance with NC INT</vt:lpstr>
      <vt:lpstr>Transparency compliance</vt:lpstr>
      <vt:lpstr>CMP compliance</vt:lpstr>
      <vt:lpstr>NC BAL - nomination &amp; re-nomination</vt:lpstr>
      <vt:lpstr>NC CAM compliance</vt:lpstr>
      <vt:lpstr>NC TAR compliance</vt:lpstr>
      <vt:lpstr>Results in NC implementation</vt:lpstr>
      <vt:lpstr>Recommendations</vt:lpstr>
      <vt:lpstr>PowerPoint Presentation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Okviri rada  Agencije za energetiku Republike Srbije</dc:title>
  <dc:creator>Latitude</dc:creator>
  <cp:lastModifiedBy>Zivile JASELSKYTE (ACER)</cp:lastModifiedBy>
  <cp:revision>514</cp:revision>
  <cp:lastPrinted>2020-10-21T09:26:14Z</cp:lastPrinted>
  <dcterms:created xsi:type="dcterms:W3CDTF">2005-06-18T20:19:03Z</dcterms:created>
  <dcterms:modified xsi:type="dcterms:W3CDTF">2020-10-29T13:01:57Z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0x01010015CC030ED8812845B49A2C8A201CD1F1</vt:lpwstr>
  </property>
  <property fmtid="{D5CDD505-2E9C-101B-9397-08002B2CF9AE}" pid="3" name="_dlc_DocIdItemGuid">
    <vt:lpwstr>50ab95c0-f914-4490-8a2a-c3689717d7dd</vt:lpwstr>
  </property>
</Properties>
</file>